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56" d="100"/>
          <a:sy n="56" d="100"/>
        </p:scale>
        <p:origin x="172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8CEB59-0A87-4B4A-8889-33509E80D56F}"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C72D420-2C65-4424-A116-C1792B85E9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8CEB59-0A87-4B4A-8889-33509E80D56F}"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8CEB59-0A87-4B4A-8889-33509E80D56F}"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8CEB59-0A87-4B4A-8889-33509E80D56F}"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28CEB59-0A87-4B4A-8889-33509E80D56F}"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2D420-2C65-4424-A116-C1792B85E9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8CEB59-0A87-4B4A-8889-33509E80D56F}"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28CEB59-0A87-4B4A-8889-33509E80D56F}"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28CEB59-0A87-4B4A-8889-33509E80D56F}"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CEB59-0A87-4B4A-8889-33509E80D56F}"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8CEB59-0A87-4B4A-8889-33509E80D56F}"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2D420-2C65-4424-A116-C1792B85E9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28CEB59-0A87-4B4A-8889-33509E80D56F}"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C72D420-2C65-4424-A116-C1792B85E9B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8CEB59-0A87-4B4A-8889-33509E80D56F}"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72D420-2C65-4424-A116-C1792B85E9B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International_payment_system" TargetMode="External"/><Relationship Id="rId2" Type="http://schemas.openxmlformats.org/officeDocument/2006/relationships/hyperlink" Target="https://en.wikipedia.org/wiki/Bretton_Woods_Conference"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pecial_drawing_rights" TargetMode="External"/><Relationship Id="rId2" Type="http://schemas.openxmlformats.org/officeDocument/2006/relationships/hyperlink" Target="https://en.wikipedia.org/wiki/Balance_of_payments" TargetMode="External"/><Relationship Id="rId1" Type="http://schemas.openxmlformats.org/officeDocument/2006/relationships/slideLayout" Target="../slideLayouts/slideLayout7.xml"/><Relationship Id="rId4" Type="http://schemas.openxmlformats.org/officeDocument/2006/relationships/hyperlink" Target="https://en.wikipedia.org/wiki/International_trad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Developing_nations" TargetMode="External"/><Relationship Id="rId2" Type="http://schemas.openxmlformats.org/officeDocument/2006/relationships/hyperlink" Target="https://en.wikipedia.org/wiki/Economic_stability" TargetMode="External"/><Relationship Id="rId1" Type="http://schemas.openxmlformats.org/officeDocument/2006/relationships/slideLayout" Target="../slideLayouts/slideLayout7.xml"/><Relationship Id="rId6" Type="http://schemas.openxmlformats.org/officeDocument/2006/relationships/hyperlink" Target="https://en.wikipedia.org/wiki/Balance_of_payments" TargetMode="External"/><Relationship Id="rId5" Type="http://schemas.openxmlformats.org/officeDocument/2006/relationships/hyperlink" Target="https://en.wikipedia.org/wiki/Exchange_rates" TargetMode="External"/><Relationship Id="rId4" Type="http://schemas.openxmlformats.org/officeDocument/2006/relationships/hyperlink" Target="https://en.wikipedia.org/wiki/Fixed_exchange_rat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n.wikipedia.org/wiki/Global_economy"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Collateral_(financ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United_Nation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International_Monetary_Fund" TargetMode="External"/><Relationship Id="rId2" Type="http://schemas.openxmlformats.org/officeDocument/2006/relationships/hyperlink" Target="https://en.wikipedia.org/wiki/Technical_assistance"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Disequilibria" TargetMode="External"/><Relationship Id="rId2" Type="http://schemas.openxmlformats.org/officeDocument/2006/relationships/hyperlink" Target="https://en.wikipedia.org/wiki/Developing_countr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1695450"/>
          </a:xfrm>
        </p:spPr>
        <p:txBody>
          <a:bodyPr>
            <a:normAutofit fontScale="90000"/>
          </a:bodyPr>
          <a:lstStyle/>
          <a:p>
            <a:r>
              <a:rPr lang="en-US" dirty="0">
                <a:latin typeface="Arial Black" pitchFamily="34" charset="0"/>
              </a:rPr>
              <a:t>INTERNATIONAL MONATARY FUND</a:t>
            </a:r>
          </a:p>
        </p:txBody>
      </p:sp>
      <p:sp>
        <p:nvSpPr>
          <p:cNvPr id="3" name="Subtitle 2"/>
          <p:cNvSpPr>
            <a:spLocks noGrp="1"/>
          </p:cNvSpPr>
          <p:nvPr>
            <p:ph type="subTitle" idx="1"/>
          </p:nvPr>
        </p:nvSpPr>
        <p:spPr>
          <a:xfrm>
            <a:off x="0" y="3886200"/>
            <a:ext cx="9144000" cy="2971800"/>
          </a:xfrm>
        </p:spPr>
        <p:txBody>
          <a:bodyPr>
            <a:normAutofit/>
          </a:bodyPr>
          <a:lstStyle/>
          <a:p>
            <a:pPr algn="ctr"/>
            <a:r>
              <a:rPr lang="en-US" sz="2800" dirty="0">
                <a:solidFill>
                  <a:srgbClr val="C00000"/>
                </a:solidFill>
              </a:rPr>
              <a:t>Dr. </a:t>
            </a:r>
            <a:r>
              <a:rPr lang="en-US" sz="2800" dirty="0" err="1">
                <a:solidFill>
                  <a:srgbClr val="C00000"/>
                </a:solidFill>
              </a:rPr>
              <a:t>Srinibash</a:t>
            </a:r>
            <a:r>
              <a:rPr lang="en-US" sz="2800" dirty="0">
                <a:solidFill>
                  <a:srgbClr val="C00000"/>
                </a:solidFill>
              </a:rPr>
              <a:t> Dash</a:t>
            </a:r>
          </a:p>
          <a:p>
            <a:pPr algn="ctr"/>
            <a:r>
              <a:rPr lang="en-US" sz="2800" dirty="0">
                <a:solidFill>
                  <a:srgbClr val="C00000"/>
                </a:solidFill>
              </a:rPr>
              <a:t>Associate Professor &amp; Head</a:t>
            </a:r>
          </a:p>
          <a:p>
            <a:pPr algn="ctr"/>
            <a:r>
              <a:rPr lang="en-US" sz="2800" dirty="0">
                <a:solidFill>
                  <a:srgbClr val="C00000"/>
                </a:solidFill>
              </a:rPr>
              <a:t>School of Management</a:t>
            </a:r>
          </a:p>
          <a:p>
            <a:pPr algn="ctr"/>
            <a:r>
              <a:rPr lang="en-US" sz="2800">
                <a:solidFill>
                  <a:srgbClr val="C00000"/>
                </a:solidFill>
              </a:rPr>
              <a:t>GMU, SBP</a:t>
            </a:r>
            <a:endParaRPr lang="en-US" sz="2800" dirty="0">
              <a:solidFill>
                <a:srgbClr val="C00000"/>
              </a:solidFill>
            </a:endParaRPr>
          </a:p>
        </p:txBody>
      </p:sp>
      <p:sp>
        <p:nvSpPr>
          <p:cNvPr id="1026" name="AutoShape 2" descr="data:image/png;base64,iVBORw0KGgoAAAANSUhEUgAAAN4AAADjCAMAAADdXVr2AAAAgVBMVEX///86drwucLo2dLskbLgpbrkfarcwcbocabeguNr5+/3o7vbw9Pn7/P7g6POswd/H1elAer6/z+bt8vhQg8Lj6vTT3u5wl8uWsdcAX7N6ns6GptLO2uxulsqxxeFbisWPrNVlkMhXh8SAotC4yuNKgMClvN2atNkAXbIAV7AAVK9+AcSjAAAgAElEQVR4nO1955riONOorYxtnAADBhwAm9lz/xd4JCs6ELon7LzPt/Vjt4dgVFLlJM/7D/6D/+A/+N+EyPn70Tz6pAr+tbX8UojS/lSzfyw2O0YBBawyLwThv7GuXwTxsaagydfmhRP1OcCteaE60mtzj/+NxX0XgrTxzflckUXOi5A/ADH4lJRSgBFpV8WfXeQ3oVjVCFPIevXvPdvZNx90OD2fnvQrWVderp0PIUDgkvz1lIqOGMoDOsgXGna27wKqqBOrI41+3MX/VuJVCDHLHrvpE/8quBetRM9H8oRWjhypUOb5w9v4PvrWdngRdlsCyPbvlqu9pD+OQin+eWcP81ZH7t4BDJhc3a9EZPgCeHi5D+Bx84dX/BZ2jmqLiULPBxf+zzO76XdSkgnVMLzHXGGZYnneQro8ABerPaq8vwV2DSCstTwDIdT41RxbVus3aiIWLQmRNs4TJEP6A0MWxxX/74Pgh2sN/GsQXwjlC4bMCPYb2FOFIN2uI5bpTzIo/ldJ6qTOM7Lhw7AVf5+74VyhD9DtXxcz4f7IFK9B/VpO2lDpN59mG0rU6yU+xUVRpEAeVW4espH0Snv73ER8iLLLv6oMg9OxS6OTWq8WhhFDXgzU+cEsI1KbbRBgxyNjajvkWQ1wl6xHHFwyRd3H+t9ThQlpB50GJ9xUo9QLNX1CKTE874AOURRw9iqk7GFm4TelC+2Tc6y2IMf/lr12zjBYDX/J3acH/c4KNfywfC1gJBmuMdOyQgoXYBSG/CTc22d3yjRwLII/C5sL4UsgG7sau5ZCKAAvyrR8GXgqIWb58mygZtadZFRgdcFZnq9jef9heJCBoOiguQe9RS0veXQgvKBTBmYjXstwpU8vkHjjVP4zkbxrzWxPGT7ISp8/CgVE6mSkduaGCuw2oTGmSqmV11vJVFy733xMmbJU9kdAOWdCeJFf2MPRYVrDQGqUc9Ne29P9D5oym8ZrlPwTOnsljhJyr0ZL9lwTYg0AwMznHzk9Vn0iXzwnq+bWZhSxHwcvvMfy8BQhCNhTK4rDLaLcTqDYGj+/F6StHyBNQHd4rFdyQdoLigjcSMI6Papz+MREjuK08FJwxIOQtawXSjU4HGesycSHyP8DQnSzVQfTY6WayIkzWiKlBVC4Z+DIPn1ilN8gARAbyaRMNMAPe23sO9zetsfVL0ZmBmdAmVLf6nep/E2l+w7idB//ZE36Ja8mXl2ZZk3l0Q9bJd0LIXfE2Rao/r12aMKw3yr3O1fLwAMid/kvmh1zb/MdSyOqLvKPh+LFh9CV6vCw3MMA4t8pTE9Hnx/dVRlPUjtra0XoPkhJl/yUiLvTRNEjCYyjZL3DHrDTy+//DLTHg/tPZVz5bECoOGLkNz/L/cG9I9bEOyhrHWly6IHPftP5RR2Y2O8X6or03fnX+C/FRRjdWOxZKX8AJfq9K3Q8k18KO3qdSgslwbm9sfuljku8J2AgR4keNP7wQC+/hf0K7FpdCpQIh/5x/p6FIE6rx629dpkvHPmsu7a3Q5LGL6RgvGe00IKTGEk1GGv0N+j3nEGfDhrv5GxeICUbxf2Tr4X5o6UIEQHI/h/J/4P2kD8j6LgNlWkNzMOldP4NhnY1kCE+DX86Yp+zug/ZafEc4qT0BRKE0bo8JPm5iONduIvj4pwnj7KFTLxJ4D55Lo+40wF9/Y+NtGDUC+unX/oy9JrJuPopWDY8OVK/j9qlA0gbKE4JXJt78UzBB/G9qak4TXpKl1dbMMcWVYpInl75687wocMpPrmvjrdOsP2GCXF2YFk6/3xaAsIP7ZIUH2xxXO2RQLFceJCgFaCVUaMsGMl7IXrF7l+B/J94pUNDAB28aLAOS06kGz+ZfXrXUIRJ1nxFlhaHjGAElrRmyjr5x12HT5UXePpl+HF0Tljjp19M8BJ5pDXDBB6+rt3jAySYXedCPyaDsVaY4LBkvQP2wX724a/DSgquiyIN2ElWCgk8zsgp8fnBld8NkJxLfoSwnxJ05NM0fhDtOrDhVw+DBiwXnvI1uDMiQz5XxX90OLR1RskUuxXFiK5+xqaPVpywwWOK4OWItOcAZcbiIM8S/6wBWjCIpRW7NpEhQfNbnE3cggRglN0XHvE1uGcI46lflyAZNoVARjkO+izZz6mHDcBdUUvZFenIJSi9K2vHD84zjtyvsZZyjqA/2aeg3zKEWLcaOOPAulKuJVt6wOeQMcdH2OnAAAVOUmt4p56v6Cfg7mO0nUqndRiqHT0wf63CT/Xsu1+BCxutuVDaHU7Y7kAAe2aWfQ9WjLLmyXscu0inmX5KtjzIZHdyJkwRNGa7wsdk/6uDBBF3GuCiCG6OHDsV2AaPpU98CGduEXVj35tbjBzGP8dg9zvyOEUHyZJgLGJOo2snsB3sv5WsHixYJ4C1IgDAASiwgLm+yCD49QAzTnxo/BrDgGBK2W4j0Rvi3Dt2+Q56Kp1vuGqlDc9/HVAYS/Rk3L5i38hUn7QmRcr2WYHnP/hngYQ6GS9Y/gx99uUwSM50EM4HkgH/JvQqlTH1BneGZl/VfyHpoq2mRojOfxd6m4dcWucFNcbXKP6x6E09h45wE6TUVvrAgH8TeiqfW8aQDhbGF2OrDR6OO2GaQEn5V6HXqiomDLJvKKWCAOmnFroCwEf3/i9CT5v35FtmC7fMlRkSbRVS4C9CD4WqsuCbIc+oZMbTvykD4W9Cbzegh+tvpTOEjXO2Dk81CBiS/j3okQ0Rdv03s32XSQyjoFSEcP8i0RLcCci+ma0pjtMvBi2F678Jvcg7fdsVumYzks6Pxd+k99CiixDsPolhcZ9uGlXf/BA++9+D3pAP7jUy0e5cHcoaMsI+sF1wWWRskhMZvvb3oAcG9HCcVs1+C5kAQrdCzb/FLtxGIkTL4Cx08lvRk46kKUN7DbLOfEvYEW0zWsraEmHI4A/jPUHDWDch5c/QG9xdCm1F7tsvUIAJgF3NoYNYuKvvvirLS3bsFIhGEOnslcAfVTa9gV3LWDsSoW/RgxQjBrftpSz37RYShN8ulGLWnapiY5RsEJ770ifg1RchlR9fDaUzl6ENpJF2DPhcFxZXSm6OjHmNHsVk29xjR6at47y5vkIRYryfl4qJJ4RJjZ7HBjR63nBuu+NDmx6iOPYj1II4TQ576FNiI+Iv0IMY7fPFYFmQ3wBeRJCyOp/GmIMgY8zflyGX1n2GnmzMqAybW41sfdYRSvSmoiaK8+TUQkQwkNsOTJz7KXoQbe+vglV5S2ZHwQljtpJNGYvf4Lwrw6vpliwiOOGwiJWaQthrzRcjhgRrO08FjX7zCXrwg3ruuGRw/B1O9dW0KSoPzDZgMEROz93SyU8FyEMn58ibWPJptsuqpOopehDVBWeXt5HGsMTud3ZB0mFKwMihyUv785DItyow50EHvZuIAaraSx+8KZkI0OxRtixhvSTqKeSrCI7HN35Xkvm3SnuOEN29MxtkI3UjlEXC0aOEERE6Hcow+h+NF+zni8JGHp1/xN5BfYC+SzhUs/NxNqqZHx4kt4Ex4zd+V8E4P8GkGSgNX4O4Jr7YrFEEr2jiMxN58915iKSQwKuqjtu/9xkHUuvSZBcjNOE7EurGDEK5VrI1pMSfwmfOclDEolSKf7rOOU6cHA5HJhI8LNv7puiT67uQRPfsdN8N0X9FN+uK8+cumxKo7XiptAKB5J2DpNLXwoxACGTtqc8t819m+ot2E9kXNZMX0svq0PFnqcrBLItrvOf6cDecNtflWbVb+VCcYPEjFGnn+MjNltpLhSTKjNpY1xP8bP+YKYl8b06XeOgG2jccrc1EJcWcbsb4gWlhgshgMtcTfiAK7KaQNmC0348LFndHvvChVygPjmfvn3PcEUiv4ZkrS/cH9niMns3AKbmC3uaKNsd72FBM2yWSa3GTjJjPSdsXolq9zBjNoG9/N8lGn6c7UazJ2pOLX6pqeNG1zIP6x7lhBy9sIeSfqS6dmzlwBC93DEpqrBPJNOC9dxsPX8lrxvBJEqWltYKQYBRr0djdaORXXviDQtp6Mfbhdpduzudu0032+3LmnL8+N15pE76REYqQojaOY767nVfjpcXuHaWRhcy2OFzg18rMdgfuQnVJ5MX/GG7lhzfSe1p2tddbivj/UwqzdGhugIhzD4bdlFMhS4RaCk7excirnSuuuAXKNQLMq0dfLp2F5T8uzktgXDtRVke/lj3NubtAytYUq8WMbVz0qGHte8dyr7n0LAvSVbE3SC3pyNWVixTOI1cp+IIiZADjsdRgm3NBu9ttvt7APJOjFxNkuKB7LzRnED74MRiVXuKba7VAX6uYKL6f0wzgUxrE97J95cZwAizkrgQURN56nzeXpE/Tg0vFlNPcJoMQzCoHnLMWJYEXYHa4muX1q4VypXSaI+tNi25ERC+NRc8q4yvtABYVCvHtit95sLRsVWifXarG/M7BUoVUzWfxRLKt0skRGgXuD8JAb8CaHcaf43pljt5McdyMYF5h8adBT5U2h+INhRJ877mKbYkP8thXR0cqrh0OhBnneWleQMD2Ez160cW//O/OWpjV9KTnoUyugaZ2f2PwhYOc0uiptskT3t7n5uBLQEEBswHBK3NOpnHZD+AyHTQsxfV+O15ThG29aoXxohEWVyVEdOY6VADh/WwfBjiToQxQoyd79nZcyi37qU9BuNJbKdBH6f6xvcdPTfyPNl5SFJN6ygrr53gBxoYC9Md2Vcm9ENFcNrOuubXOrTEES41iZezkkmsFi54KZ7T88xlEzzzqRfRo6EVK5jcusVzch4iG0uF32gUnWeqbQUHfqFF2Ozag5hNjJM1OVr3BUSRAoBj9o2kzwJKL9enJV1eMcAlTxBl8GfYZoSfSMkrprYHVxEU+MgHuGy6l+HJIP/dO0+GgB51XIGIkXNZSBFzuxxNBEjtsJFD0a6Y3IEdShUr0VChx3QfhgHRCEpUqfYveUGSjrbbkaAIH637rfow9ytQ/7Bf6CjxZjaKitdSGxZrpFo+a/j3T4OmgaPTKHvUOevLwNhmGSZXc117Okod4OCgJfIkjBGJnelOlhp2pEdmIOvl+1nRat6aPDxkTrLGWy/j4hYKZxKtn/o7FX2uYAT2ZlE64UBG1Segae9n10JWQe2fCFs6eY9fl+Lr2KqNMV1Z6r9n4p8UuwSelRr5xhzh1asXhCiduExBwZWMPG9WQjDA01JsiZZ0P6InkjOAN/anq0fUnv4TwkoQtp6ft0/O79sWPXUrNmUS2WzSau8oiybUIok1XyUWIjWDVZAMpoaIvgns/7pcKvqlx3zKrnc3jG9RY9MSUnNSRllQUr2+8ExE2P4R7D88Xqj/aehfv4kSR92bKUMTmH3+WDdkwg15pPcLBbaCItL0iCTjy/3Ilx86HrYorG4cq0/3oAj1UePdRTI9K81jyJeij5+iJvvbI/dHUtqrt5xG60TwXFzgLKPRyTGwMFuC2/6QGJMpPkCsQ7XRumE4WchS4rV5Mdhr6nSgtGerp6OmVUQ0e3makjmzVxm52fM8DshXQ0yb40vSnUjZvqHgOYW92NkfaAuDocaRnWg5CSMq8lm73y8zHVFiU1vI9TMKZ+HmNX0jMMI3MqIbwa0WB56MWSo2JYnD08LlczGwgZQy+doim6N1twMsrz1bxcsf2VSLLzjc4Web7Wv1OYlivM34jR48Ei5qNprLEq81e4UebCQGFjqN2aK7KbELkkudzk9/CDeh9umPTE1PjJ59+DQExtj1HL1uWjFRajbDs2Yu0FQmPE0vQDVIDmeWBl1D83v5F4KtC+ms7hLRd1rBvFTzHxNDJCtByIZjri7JKafRwXfkgGC3ldSDtCm/qdrYODeb50Nmv1O2raWWFjTYCE0i+k8v7RMcc7sTsMBe+fbp4eviuumgpzYq8CGsTFbEzd64LavrAnBXFXs33iMw/NYWNRe9qut8KBBH7eifFgdghMwCnh0Xi4xZeS82fnKKVagTXXAWX8DkJvFmfYsXGLMbVnzqOaF9F3rPwFzLonQwbBkfuBXydPi/EbAlHL55nyAZARSQlA1Tm93B+eG802uAstNPdPU8CIPzDEMY9FoyXn7x0v5wpzwx6nJ71n8W3Oik6ZLZkBcguXuQ9secD2QJfyWeh3mXiU83KEBL8NvUB4ik5rfixI0qsObxZiphfDXrpk4jEx4Dsb3H0Nt6yaoN+zImf2vi6mPsgdcsab4UyESnsTT9JlIWzEF4iGiPo6fIy6twa9GLrNHwLNgQ4pQPczG6WqZNba363sqtfQzuo6872wB+ESD8hoM1S51HQMAykSA37xbZii15E8Fd6IWceZIxsJQVHL/Ce2czCiuqd6GmBDFUHpbdXLuMkwhOxReY637bCoA47tj2wy5ynnIJM9KV6XH+6WWdkLffh9LxnwVrcZaNhFY191kl3gUeT5Pfi6QkI2OWSCQOW+nReC946yVk8M6Wfi5h41g17R9awGHjP22cZxssRQOR+c303/JNsB0wfxWEyU+MpelxnFGYOH5taMLVFr8Yz8+b0tCHzQJrpryC74UJyiv8HeVpcF2h0MsshlD+85vrr2Iuac67Y12PqmEnOMRamGXjiDXQWvQuerth7bp3Na5Z67ap7Aj2rJKJ5v9STiqDQr9enLrpRMczSy3aVIwumem/8RfsLuB3xqNOUWM6an9Mlfj6Xp9OJOzvgJP5vbYkHsnbiCrj1hDPn4Omu5SRsEwLpwSvup/4CPfP4O3vhGLieMXTXHDCL0glPk0F7sOTnpwwMQ4cpJe68rAbZ53Kb0/mRqVv7YghOwnUvQ8S7tYUXIdLJJoJ76D3YczkQjfIXblQ9dtBrsI2GhjsOMYA45n/FE1IK1cQ7MuKgBlnmFx6DfWdinr0c8ZM1XhScPZ+j50XnFmJBEmHpXejz72zGiYeuNDOYcsd1PTjoRfWRELEpiKDjZaYwB+sXjJl9jJ7bRx2OwiOvjfV4NTBc95C/CbjxFsRVH2cvpj6sx4ENETlXNuvDEXcuetKmGz5MFpYjkig+HnPQBD3kEJObPX9X5BtcD1z6xVJkx0du0nSRlxYzke/CPGIKZXypBba2Yoyedx6UMtwuCLmAQFxjOu7GHfPeKDPhBL6fR+0MhA9bKnPOEEIVt4jQK4vqtlArN6hSd43NGD3pVqMlgXVHfPEJA6MXx5JznJlwAu4vAlsGovyWFNIJX99jQL0gezkSYclzFrPmCuSsYio5txBiOM2fDFCLEnju6Y+oc6z3fN933rs6werPRoskaZHn56GZMHhU3nIOSMNuKTIfCGfEjnGd6r0dAdf4uhRnCxW/RiMjbmy1+D5ykHdObxCpl/eDBwqI2d4LRFQrCIvXscmFsM5QqtFBB72J1bI6in8280krT+IwY5tzlDdz5sMM6DXoXWnQQXQb48hLJA2cXmg9bylyPZw2d6gd9TuxOaHEK/10Ts3YYxCxIfueP0IvYm8ETCjL3kDlyTlxa/Kmmz6ZFCZAKo6AO5zUojf2GEIdX/u0r2/s7/kjFeDElbntGJGXPQR5q0OguKUDiVfHd57oRHbKwmBuLQGLEvm5kXNjb90ft+kYq1DYAgHzlx6goHaSZpxABWLve83HhhEE4kxEbYSdw8q99Z8bVzGKtYhfsbVcQyJY0qYnfLcXhdqTAhiBXn58G5UcO85SA2e+a1l9M9YSGyHoRspkIsE5Pp1wGDqynmWLh6dMKl0fYp3vFjHWDHh4/DDg2xJkipdb+d5Af9R/OXFOdY2Eo8LVHFTpb4bPT6OYyHhRkvOueH7cWACV/pUrMATU47ebtASpSfA7UWpVPAGB2TAden/u/0uYVthz9NBbOy50aJOq6WGKPwxB2Sj1S7hbhlrH+arszHB9J8dw10PsrKEgE0Nvu8pEtYJbVQP62ytHVoLTWIDVZFDlJNlyHZtjeAlDo20Q5499RkT3kOVeJ0NkjEBbcSKC1hC9zRye8OVRJdYFoP2sRnEGpk4QApNYVqLaFk2AkV7YVKfbYalTK/dXF9mkSevB1jJ2T0BMhUih0YPYPKLlftjh01lhZtBZ6b+vfS6UsAV+on9N63mTRYptfo+v9CYCDhSzciZMY0IY68o+3UQ3M8Zdgs3O7mxht2Gc4scX5rxVij7rLXsvzlWczGmwM/kNozDv2OZkN74mZjp3Zlklt+GumzqM+Le59cB6KJb9vpSXUee//aBDuZKDVJ0Yh8l722s4nNx64CrJWZlENzwmrM0BEVswZ6I4zhPed0UsoiceD/1PpiGAYQyVW1dmKuGtWW8rI0x+UeE3sWUe4jkrpyDHSDZb12Ljqr7/0RJnICrf/S36gJ5F2gzXrtwojSA1NhlfmkYjZiMTZ6GvIXYaK1yi6MwtGaPs0LfwS5Li9lGJBjc3yYhAbnZxBqc7NkJmRS7ArYlDs8pp5+iwG4sxNWUT7ez48Z/C3YtXn1yrEHAxgUb84/bYmIylU1MmmCvuW9MVQceKJ4ROD8s4gMUNZ/VXPDGMvzrctDpC8NGmcBk5Dm9c3LiLkXq2InDzQ2qv4NyIpnA4LRFy+i5BNzEoiLESpqbjdETnO2hEqPGDfOMdQzepvOlcrjBxMqees3IaF8LqAvDUvjdig854am+CgdOCOEi+VMmVDx2XH8yCvFHikGY6TrcZh7qx5ditP6qDWadT8bViWJiF0O+a1X3cvadrqZeag9HnlzxFF329SPtOWWLHrOXGyHhTjRVFTV9vgCDpencl2UTzBUVarZr9lXLDDCECuta4AQHS/SzFvC0DkuYzj6u3vVAUvKlOXNkszh1Oo7naZjlb2hTWMATkatIQ0fOatED2cUGbNihNtG2poBHg1VsE18moHQDi7qXdElyV4Cuusz4Jo9SdPgYVlOHG91WeYf70Ipb4pDsajLWiulC8xcD4UOT7+paJ8EGn2WpIrq8RHJBrF5pAdODe7UKxKp2f4bbfeaeZUB9KHKOkQ7aa2rAr1L2OyyVlwordPrt0dFPVbKmRA6IsecWDwX271OFi5kVUNg4xDgZAyrbzYTPxsTjvR4NEnCvLsD7Jp+W2fNu6Jp/mDNPD9sVsEoAu92UM12n5pDzBqAWnA+yBJsuCbB7o7NDkgXawRoS0Cfqkakd9HiPS7ZtVnyS9EFPvB7ZAzLaHyaZE51VL8LPf0dbWmVh/Pzsl3WjoxlIrbT+OKlLk+C0mU7GU1xgvGIo7nQEF9MNxO2JT6HbfPFY935OyhgS/aEoytQ0XYERD9GMnRspn1uac6+5RulXct9NvvM48YeidHaD+bNFfg2H+kLgcmb7bFK1SuP89E01F4ysqXeyl1QktiqiUhLk941ZPX0/fHd/vBS1O9rZ/KHDESHHCgh8W499DoA9ivDSRvyA6Wj3r2P6ToAXLzulb78c6Lr1Buuhrbwgnyla1BO7icTWzOb78iw2lvxR0jGZvpw54eOph5bM2WQl1pgouwxMWw8NvDglz7lOPft4E9dtBm6Ixs5zXI5SNDfv9k7hrpV5PJIe65aeC2pWPMY2o/0HQO1zb5sKA3BpGoGvE7ptl9KJ/hlM9WBFKMxtwJ7qtZ6Gf6Ys9wt8EXZOXIxsq2tSRtzkxAt4bvt6w/so9HTsIymuwElab6fHRapO9GCv2y0BX1cwH+XMEET58EpQMRr081DFvqL7kop+2cm4DL1jNh3UtAlfjGItrfIiZFQbfj80ToKN+DUBzRDYnAsjpfdLZjDiApM3T0ilPy42DdZ3a/2IglLyIdooMpKOOZC6ak/s9jcMoCHZpUnYZh/Z2W/INpo9SwjIm8wpcAUXHNfZ8+NkE9MOwvIXg7jiGrTaEwmnRAiSlF2zOM7cHA26CPqi59Jrtn3lOwf4dfprfOjqzKKNzv/eHDaJsXivngmIsanZoa0sNI6Sjc9VMeuK9l8bBdhyt0HmmQFriqJ0hF+3kdgfVy+Yx32r0ByauRuYG+N7nFrg25t6M6ByCfZCVhrrPTgHD3QTNylnUBR+8/DyKljoXy4mnumV6kRhBeGvrcpUMRRLGbYIAYzR7tm9Js2DONTf8zBgem6lvLhoWLgF1b8eIibMfF2PqzTeb7bxWcIDhIif3xt1g2qmd2SUtGnJt+grNyJRNUFQ/8nMxH5dmrWRnEo5IGsxW8a7cAsDxPImSOtegB1A7kZuZquPUM8zVz7WX3bkPUaYTt3mPx6w89Emq1hsd5I18CDFtNHnzHkgdGNwDO2Fus2Aevq3dO1HXnQivdFTlWDBNYtMWYdHFp+pJiysR24pCXTV9JoPFGqwALJOzI9WDqmasvQ8XrOhRdZuFKnut6BLkJD9m5gWEYNRrsAQb5tTpVeIgRgnelYkK5lP8nF7KvKWEsqhQr9Si6nJ3a6uRXorve3ac3eO6mUX+9L1cA+M15oPu/gr9gxltm/eJw5Mh7p3cx3Gbzh7osVLJFD/QPq7dXl0XvDkdAlk+UtSMc8TdnU6yzpMGimlTM9s+XPBn9WimDXCnHHadVKhitC6tT8mHHW4b5U8EjVLTk8Ifq3dWU/UAqbhaW9c8e8mPrmlu/g/Xol8XeX8Cg2Rp5LZxiydKTRn4gnqHVL67zqjTBLTDwUZkW69Nf/7S5Ptm6LfogZZfQhg5dw9F1OSdZvip9WA5x20dbPK+eUQieHpqRINEDYmYXAxwE2+iaLMrklt2zC4r/fSeLWg/rERuTWeNIAmh26/e8hIwXJY2qjyYeplvsw7cKtKWWr8w7EFuONlWA7GEIiLb/OCndeuTfnVoIaJt37TbbcfhWh4qp7bhsuQq68roC3BSyhsqX+UH+KV5A8OikWvjDuHADXEEjhKEAqon+AkFjUREPPOCNvLCwjbinVuyfBtasTBI1WJXYrdVokOaIJPx2MVPoHYmhw1btst8t6o3ZyYLmS+Rk8GQ1N3e24F4PJ80qOCxzCe24W7JIuePUNjdsFuafHNm2Wy45HOZLmoAAAkWSURBVBIf+kLlY6t+igsKwf+5+Keby7szk0ArXk/IhtzJb5rDkNQrCsM7d/94bM19s0HxWB5iDP3QYOfQYMUy7Fw7kBCOevz/voBfvmXCLaPD2LRGUqBbTXFnJoKzmc0+HYEsvV1nK9Hne2Cm/WqXP8CRwW3dtlvyJFIPOiXsOWW6Sc99590IsNIuvB5v9dfuidycczlWb62PclRMzPEzJL8oETR2ZTzokUhehBSsWGcVYHHYYi50YJctooe1ndCCifzYiJCJy4sJ+lblI99ln7TSFxsXU6QM1GYYzFMBI9JMsmzqoHICwemIbnb63zraCCrblAstNSpcGWyp26JkKsyY0/UWv5qh8QJyxhqvkysdC4MCU80ZXrFgSUkwdvWGIVVbt7vwE6uT2Elwp+kMPahr2XZcyzh20zrTXJET22QBPyp8nEHD+K8EchbH1EkOOV+ZUW37J9EEMw9JtFdQRWIhJ8rj8YgvD0EQwYPOs114q0RHiih0T2ZLDE0WGGsC+vJVtxuuroKWicvbzoPpKbO+7i8FNbYlMPmi1nKOnFM4xPZy03UUDggEp2l2TmylKUk6MDC6xb4F0NoBoY+/fXVpVu98WULkjJeL/xk5VCeGWzOJtF2S7dabkolr1Lm3AkdpQxd2BetLeKIaj9slL2Lwot3i4PrtK0U33M2UHC3LWWQc4nAc4ZcjCgwC6QIHWpKudbiBnPJdIKIkh44t5TepKVdLAR1XzsjaK+yYnlfyabHsFFLdaSR7/mT5wI2O8Qs7d3+buQ0D1eC1jRP7xlzRiUssFzU5uajVr7luy0YGs7pXW0yKNIv8zsWQEg7SjpYZWVnGtCd1Mimq4NwBzQGGcwqF5FasvXB5htQM0NbM5qJgcvXs4ajDYdSYLMGXLU4LclboXbY2CYopURdwnTq+trrIMNnbGfvdTMlTBOBHQXqIfS16NhcC/LGZFR9TE2L2zQo+qTB8CbKVRxifeyJTKhkcO1ni1mCrYvNsnlH5JMgOATW2yYPQyQQE7nJE3s5Uq2vH9v5lf2gKMh/LJXyJ1KYFhIwVDadJDC0TVPDFLL2nyCEjU/n3ST02Q0JpocWa9tW17yn6+qWlYwgk63Ue19yKJE4UTkcXpBlyryOvFk7wJXLYXiN/z7AlUgVnAmX5doEMfukm3pOX/fKfgKyTo80JAyWw7gJhNGXpSty3bk/w3i3f07IElHRmZypx3/qU4FYM6c7/wpwfRoh+X25q0PUuFCgyiNV0p+l1DF4PEQZ25A53yz9KbFGy1zJks+L22awqJaqPp9gLVcK5cLaN/CzjeeaqER3fDMyz56MGKh9xKWrVRPPkDiID3FzOzIihdE8wgslUT9+ZvA/clpCZqrdv3p84gqEIHZpQvO4YILv7sZyZDCkXMgg0RqTf6+dpTTGx9GRK9RvKt6aesVLUzjSbzu6T77kJUxCmkJmXqSfUC2vpzPx5BGB3EOv0G/2FcLWYmea40ZP+zPmQDbsyd9oS7nbhqXCMMRAB9191g32JTXmZDr3LND73BsuF4PD5RgkSk1wLNSXi0I3YUMy36A5yZ9ZFfxE5FFAuBNDjrSBu2bLUO+8HfVv3PzehzIW9phldMqezhA0AQbAU/U4bKLI++Nrchxjg7mFmk1IKb0OhYxDfmxqIj9FTumAZmzJqxCklPL673+vnYa3SehAq+XjnZvfhiVMixpgzwoHRunxU+aMdvns9Vee0epQtHN4kcJ88CSSwVhUpDA2fLf22b/cpXHSSvOWoihdQ6wXYtaYmsMkfF5/TKQdueMo7EkXZ5/ACgZdpMef4y6a1gJbehfno5YyJn4QoMXeJwYxbKENvbxJyWcNXyp4i6A233VWPW1tvM4Gfn3V1ezskafxBSkfX0NCMk0j7k/bXS4iP5jIgEIVbpO+kurZRVCQZpr+Q1y3o5urpDPtfD6GK10IR9g/HjdkBEDbx4Vt3ML8GNVfkVVf8r4J2OL5BBdZjPhha9iFYyEd+EdLLpHJDjzZAv/34ZAOjDMRF44PSOdWMqcTXt6A4AbSdbpAWZ98MQ39tARQtyRDV3wAO3oVg8m0Bd2v9edOwli6ftaj/JATtzFHwbEP5RpQsDwZNvPpKVDxQSn29tDVaupD49O4CwV8Aqx+DFk8cOakG48jyjET4ZQH3t+mTm2PGsMv7sjuq9E6y2BOtbTn87aDmV6AQvnRxdOx41bwhnYr2GEi3glu9L9cTpH25lbn2lTq9bLFOWFXf46XxY78B1vsjV+xWgqyV6SQjtkEqunJ85zxFOnvbls2jr+73PM/vVSJGH4T/mOYiVUyUL09bHaQL/CXO3WdQjWIcqgbMlvecmY5XKzMxfGyHLgxxaSAVjZBInGsUtGYMxbAP3ZPhUBHwcfc7TZYphG50UYbSoJHcEaDXStGr5lAZTRzK1eJhN2QA76HD2iK0kbInPd/FfMLqnwPlPNuLqa4UBspzMilPGaSGgmHlcAYoG0rOOoUCSb59MuIz/pF9Lzn5S0DV0Zr57g0WOQ7JVmA8i2SoOVUXuyhaDmpjyT4tNf3ZYN/3oTD1uzp1zz14cQgKH03E6rYNoZrVF0wH88EQ6E9H9X41RP90Km2sA2khkuuWSUFzILJ3ZSBgRbe2/y5VAnR+79q/DlEv+2LNlJGOyl5vmdI1skUa/kNxtRxe4M4/jCTy8He6q9+G/EqoGVtaUkCOUITJ0Ei2SJsb9HERP4YZvJ0bXNGq5bupyN8LRclUoLBCJA7vN3pk5ZiflPxgx+NRXlg9wmQ33ou/DqLHcF9grGuRw3vpW1nJQVqlKA7DnThIOlHS8sMvpwz+u7AOubfrDjYdyRalDORcfzEpEo3xu1mt/9dCcK/ZxST+FD/J1L4a8M7MGxMdJzPAXI9kvyGe8esgPJi0ihKdkp/UlKoBPYnKeOxvhES5NyL14894BT8J66rQHvwgW9Qkm2HuloyejMZihD1B9PLRFWV/BaxP2yPCwp6U3ChHeMlxe26RkwJ4+cTz/bsgTFf7DiGhv3vlMAz+kWxAgPT0+DvV3FdApEm8zQ8m8gkIoaHmp2eEEdhd6/+5E3sO0WYXF2k+YBRF//vn9h/8B//B/2H4/8psTHmEMyiSAAAAAElFTkSuQmC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images.jpg"/>
          <p:cNvPicPr>
            <a:picLocks noChangeAspect="1"/>
          </p:cNvPicPr>
          <p:nvPr/>
        </p:nvPicPr>
        <p:blipFill>
          <a:blip r:embed="rId2"/>
          <a:stretch>
            <a:fillRect/>
          </a:stretch>
        </p:blipFill>
        <p:spPr>
          <a:xfrm>
            <a:off x="152400" y="762000"/>
            <a:ext cx="8839200" cy="28194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t>hank you </a:t>
            </a:r>
            <a:r>
              <a:rPr lang="en-US" dirty="0"/>
              <a:t>…</a:t>
            </a:r>
          </a:p>
        </p:txBody>
      </p:sp>
      <p:sp>
        <p:nvSpPr>
          <p:cNvPr id="3" name="Text Placeholder 2"/>
          <p:cNvSpPr>
            <a:spLocks noGrp="1"/>
          </p:cNvSpPr>
          <p:nvPr>
            <p:ph type="body" idx="1"/>
          </p:nvPr>
        </p:nvSpPr>
        <p:spPr>
          <a:xfrm>
            <a:off x="533400" y="3505200"/>
            <a:ext cx="7772400" cy="1509712"/>
          </a:xfrm>
        </p:spPr>
        <p:txBody>
          <a:bodyPr>
            <a:normAutofit/>
          </a:bodyPr>
          <a:lstStyle/>
          <a:p>
            <a:r>
              <a:rPr lang="en-US" sz="3200" dirty="0">
                <a:latin typeface="Bernard MT Condensed" pitchFamily="18" charset="0"/>
              </a:rPr>
              <a:t>Any questions…??</a:t>
            </a:r>
          </a:p>
        </p:txBody>
      </p:sp>
      <p:pic>
        <p:nvPicPr>
          <p:cNvPr id="4" name="Picture 3" descr="ind09ex.jpg"/>
          <p:cNvPicPr>
            <a:picLocks noChangeAspect="1"/>
          </p:cNvPicPr>
          <p:nvPr/>
        </p:nvPicPr>
        <p:blipFill>
          <a:blip r:embed="rId2"/>
          <a:stretch>
            <a:fillRect/>
          </a:stretch>
        </p:blipFill>
        <p:spPr>
          <a:xfrm>
            <a:off x="4876800" y="1524000"/>
            <a:ext cx="2971800" cy="1676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pPr>
              <a:buFont typeface="Arial" pitchFamily="34" charset="0"/>
              <a:buChar char="•"/>
            </a:pPr>
            <a:r>
              <a:rPr lang="en-US" sz="2400" dirty="0">
                <a:latin typeface="Arial Rounded MT Bold" pitchFamily="34" charset="0"/>
              </a:rPr>
              <a:t>The </a:t>
            </a:r>
            <a:r>
              <a:rPr lang="en-US" sz="2400" b="1" dirty="0">
                <a:latin typeface="Arial Rounded MT Bold" pitchFamily="34" charset="0"/>
              </a:rPr>
              <a:t>International Monetary Fund</a:t>
            </a:r>
            <a:r>
              <a:rPr lang="en-US" sz="2400" dirty="0">
                <a:latin typeface="Arial Rounded MT Bold" pitchFamily="34" charset="0"/>
              </a:rPr>
              <a:t> (</a:t>
            </a:r>
            <a:r>
              <a:rPr lang="en-US" sz="2400" b="1" dirty="0">
                <a:latin typeface="Arial Rounded MT Bold" pitchFamily="34" charset="0"/>
              </a:rPr>
              <a:t>IMF</a:t>
            </a:r>
            <a:r>
              <a:rPr lang="en-US" sz="2400" dirty="0">
                <a:latin typeface="Arial Rounded MT Bold" pitchFamily="34" charset="0"/>
              </a:rPr>
              <a:t>) is an international organization.</a:t>
            </a:r>
          </a:p>
          <a:p>
            <a:pPr>
              <a:buFont typeface="Arial" pitchFamily="34" charset="0"/>
              <a:buChar char="•"/>
            </a:pPr>
            <a:endParaRPr lang="en-US" sz="2400" dirty="0">
              <a:latin typeface="Arial Rounded MT Bold" pitchFamily="34" charset="0"/>
            </a:endParaRPr>
          </a:p>
          <a:p>
            <a:pPr>
              <a:buFont typeface="Arial" pitchFamily="34" charset="0"/>
              <a:buChar char="•"/>
            </a:pPr>
            <a:r>
              <a:rPr lang="en-US" sz="2400" dirty="0">
                <a:latin typeface="Arial Rounded MT Bold" pitchFamily="34" charset="0"/>
              </a:rPr>
              <a:t>Headquartered in Washington, D.C.</a:t>
            </a:r>
          </a:p>
          <a:p>
            <a:pPr>
              <a:buFont typeface="Arial" pitchFamily="34" charset="0"/>
              <a:buChar char="•"/>
            </a:pPr>
            <a:endParaRPr lang="en-US" sz="2400" dirty="0">
              <a:latin typeface="Arial Rounded MT Bold" pitchFamily="34" charset="0"/>
            </a:endParaRPr>
          </a:p>
          <a:p>
            <a:pPr>
              <a:buFont typeface="Arial" pitchFamily="34" charset="0"/>
              <a:buChar char="•"/>
            </a:pPr>
            <a:r>
              <a:rPr lang="en-US" sz="2400" dirty="0">
                <a:latin typeface="Arial Rounded MT Bold" pitchFamily="34" charset="0"/>
              </a:rPr>
              <a:t>189 countries are the members of this </a:t>
            </a:r>
            <a:r>
              <a:rPr lang="en-US" sz="2400" dirty="0" err="1">
                <a:latin typeface="Arial Rounded MT Bold" pitchFamily="34" charset="0"/>
              </a:rPr>
              <a:t>organisation</a:t>
            </a:r>
            <a:r>
              <a:rPr lang="en-US" sz="2400" dirty="0">
                <a:latin typeface="Arial Rounded MT Bold" pitchFamily="34" charset="0"/>
              </a:rPr>
              <a:t>.</a:t>
            </a:r>
          </a:p>
          <a:p>
            <a:pPr>
              <a:buFont typeface="Arial" pitchFamily="34" charset="0"/>
              <a:buChar char="•"/>
            </a:pPr>
            <a:endParaRPr lang="en-US" sz="2400" dirty="0">
              <a:latin typeface="Arial Rounded MT Bold" pitchFamily="34" charset="0"/>
            </a:endParaRPr>
          </a:p>
          <a:p>
            <a:pPr>
              <a:buFont typeface="Arial" pitchFamily="34" charset="0"/>
              <a:buChar char="•"/>
            </a:pPr>
            <a:r>
              <a:rPr lang="en-US" sz="2400" dirty="0">
                <a:latin typeface="Arial Rounded MT Bold" pitchFamily="34" charset="0"/>
              </a:rPr>
              <a:t>Working to foster global monetary cooperation, secure financial stability, facilitate international trade, promote high employment and sustainable economic growth, and reduce poverty around the world.“</a:t>
            </a:r>
            <a:endParaRPr lang="en-US" sz="2400" baseline="30000" dirty="0">
              <a:latin typeface="Arial Rounded MT Bold" pitchFamily="34" charset="0"/>
            </a:endParaRPr>
          </a:p>
          <a:p>
            <a:pPr>
              <a:buFont typeface="Arial" pitchFamily="34" charset="0"/>
              <a:buChar char="•"/>
            </a:pPr>
            <a:endParaRPr lang="en-US" sz="2400" baseline="30000" dirty="0">
              <a:latin typeface="Arial Rounded MT Bold" pitchFamily="34" charset="0"/>
            </a:endParaRPr>
          </a:p>
          <a:p>
            <a:pPr>
              <a:buFont typeface="Arial" pitchFamily="34" charset="0"/>
              <a:buChar char="•"/>
            </a:pPr>
            <a:r>
              <a:rPr lang="en-US" sz="2400" dirty="0">
                <a:latin typeface="Arial Rounded MT Bold" pitchFamily="34" charset="0"/>
              </a:rPr>
              <a:t>Formed in 1944 at the </a:t>
            </a:r>
            <a:r>
              <a:rPr lang="en-US" sz="2400" dirty="0" err="1">
                <a:latin typeface="Arial Rounded MT Bold" pitchFamily="34" charset="0"/>
                <a:hlinkClick r:id="rId2" tooltip="Bretton Woods Conference"/>
              </a:rPr>
              <a:t>Bretton</a:t>
            </a:r>
            <a:r>
              <a:rPr lang="en-US" sz="2400" dirty="0">
                <a:latin typeface="Arial Rounded MT Bold" pitchFamily="34" charset="0"/>
                <a:hlinkClick r:id="rId2" tooltip="Bretton Woods Conference"/>
              </a:rPr>
              <a:t> Woods Conference</a:t>
            </a:r>
            <a:r>
              <a:rPr lang="en-US" sz="2400" dirty="0">
                <a:latin typeface="Arial Rounded MT Bold" pitchFamily="34" charset="0"/>
              </a:rPr>
              <a:t> primarily by the ideas of Harry White and John Keynes,</a:t>
            </a:r>
            <a:endParaRPr lang="en-US" sz="2400" baseline="30000" dirty="0">
              <a:latin typeface="Arial Rounded MT Bold" pitchFamily="34" charset="0"/>
            </a:endParaRPr>
          </a:p>
          <a:p>
            <a:pPr>
              <a:buFont typeface="Arial" pitchFamily="34" charset="0"/>
              <a:buChar char="•"/>
            </a:pPr>
            <a:endParaRPr lang="en-US" sz="2400" baseline="30000" dirty="0">
              <a:latin typeface="Arial Rounded MT Bold" pitchFamily="34" charset="0"/>
            </a:endParaRPr>
          </a:p>
          <a:p>
            <a:pPr>
              <a:buFont typeface="Arial" pitchFamily="34" charset="0"/>
              <a:buChar char="•"/>
            </a:pPr>
            <a:endParaRPr lang="en-US" sz="2400" baseline="30000" dirty="0">
              <a:latin typeface="Arial Rounded MT Bold" pitchFamily="34" charset="0"/>
            </a:endParaRPr>
          </a:p>
          <a:p>
            <a:pPr>
              <a:buFont typeface="Arial" pitchFamily="34" charset="0"/>
              <a:buChar char="•"/>
            </a:pPr>
            <a:r>
              <a:rPr lang="en-US" sz="2400" dirty="0">
                <a:latin typeface="Arial Rounded MT Bold" pitchFamily="34" charset="0"/>
              </a:rPr>
              <a:t>It came into formal existence in 1945 with 29 member countries and the goal of reconstructing the </a:t>
            </a:r>
            <a:r>
              <a:rPr lang="en-US" sz="2400" dirty="0">
                <a:latin typeface="Arial Rounded MT Bold" pitchFamily="34" charset="0"/>
                <a:hlinkClick r:id="rId3" tooltip="International payment system"/>
              </a:rPr>
              <a:t>international payment system</a:t>
            </a:r>
            <a:endParaRPr lang="en-US" sz="2400" dirty="0">
              <a:latin typeface="Arial Rounded MT Bold" pitchFamily="34" charset="0"/>
            </a:endParaRPr>
          </a:p>
        </p:txBody>
      </p:sp>
      <p:pic>
        <p:nvPicPr>
          <p:cNvPr id="3" name="Picture 2" descr="Headquarters_of_the_International_Monetary_Fund_(Washington,_DC).jpg"/>
          <p:cNvPicPr>
            <a:picLocks noChangeAspect="1"/>
          </p:cNvPicPr>
          <p:nvPr/>
        </p:nvPicPr>
        <p:blipFill>
          <a:blip r:embed="rId4"/>
          <a:stretch>
            <a:fillRect/>
          </a:stretch>
        </p:blipFill>
        <p:spPr>
          <a:xfrm>
            <a:off x="5562600" y="381000"/>
            <a:ext cx="3276600" cy="146921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01643"/>
          </a:xfrm>
          <a:prstGeom prst="rect">
            <a:avLst/>
          </a:prstGeom>
        </p:spPr>
        <p:txBody>
          <a:bodyPr wrap="square">
            <a:spAutoFit/>
          </a:bodyPr>
          <a:lstStyle/>
          <a:p>
            <a:pPr>
              <a:buFont typeface="Arial" pitchFamily="34" charset="0"/>
              <a:buChar char="•"/>
            </a:pPr>
            <a:r>
              <a:rPr lang="en-US" sz="2400" dirty="0">
                <a:latin typeface="Arial Rounded MT Bold" pitchFamily="34" charset="0"/>
              </a:rPr>
              <a:t>Countries contribute funds to a pool through a quota system from which countries experiencing </a:t>
            </a:r>
            <a:r>
              <a:rPr lang="en-US" sz="2400" dirty="0">
                <a:latin typeface="Arial Rounded MT Bold" pitchFamily="34" charset="0"/>
                <a:hlinkClick r:id="rId2" tooltip="Balance of payments"/>
              </a:rPr>
              <a:t>balance of payments</a:t>
            </a:r>
            <a:r>
              <a:rPr lang="en-US" sz="2400" dirty="0">
                <a:latin typeface="Arial Rounded MT Bold" pitchFamily="34" charset="0"/>
              </a:rPr>
              <a:t> problems can borrow money. </a:t>
            </a:r>
          </a:p>
          <a:p>
            <a:pPr>
              <a:buFont typeface="Arial" pitchFamily="34" charset="0"/>
              <a:buChar char="•"/>
            </a:pPr>
            <a:endParaRPr lang="en-US" sz="2400" dirty="0">
              <a:latin typeface="Arial Rounded MT Bold" pitchFamily="34" charset="0"/>
            </a:endParaRPr>
          </a:p>
          <a:p>
            <a:pPr>
              <a:buFont typeface="Arial" pitchFamily="34" charset="0"/>
              <a:buChar char="•"/>
            </a:pPr>
            <a:endParaRPr lang="en-US" sz="2400" dirty="0">
              <a:latin typeface="Arial Rounded MT Bold" pitchFamily="34" charset="0"/>
            </a:endParaRPr>
          </a:p>
          <a:p>
            <a:pPr>
              <a:buFont typeface="Arial" pitchFamily="34" charset="0"/>
              <a:buChar char="•"/>
            </a:pPr>
            <a:endParaRPr lang="en-US" sz="2400" dirty="0">
              <a:latin typeface="Arial Rounded MT Bold" pitchFamily="34" charset="0"/>
            </a:endParaRPr>
          </a:p>
          <a:p>
            <a:pPr>
              <a:buFont typeface="Arial" pitchFamily="34" charset="0"/>
              <a:buChar char="•"/>
            </a:pPr>
            <a:r>
              <a:rPr lang="en-US" sz="2400" dirty="0">
                <a:latin typeface="Arial Rounded MT Bold" pitchFamily="34" charset="0"/>
              </a:rPr>
              <a:t>As of 2010, the fund had </a:t>
            </a:r>
            <a:r>
              <a:rPr lang="en-US" sz="2400" dirty="0">
                <a:latin typeface="Arial Rounded MT Bold" pitchFamily="34" charset="0"/>
                <a:hlinkClick r:id="rId3" tooltip="Special drawing rights"/>
              </a:rPr>
              <a:t>SDR</a:t>
            </a:r>
            <a:r>
              <a:rPr lang="en-US" sz="2400" dirty="0">
                <a:latin typeface="Arial Rounded MT Bold" pitchFamily="34" charset="0"/>
              </a:rPr>
              <a:t>476.8 billion, about US$755.7 billion at then exchange.</a:t>
            </a:r>
          </a:p>
          <a:p>
            <a:pPr>
              <a:buFont typeface="Arial" pitchFamily="34" charset="0"/>
              <a:buChar char="•"/>
            </a:pPr>
            <a:endParaRPr lang="en-US" sz="2400" dirty="0">
              <a:latin typeface="Arial Rounded MT Bold" pitchFamily="34" charset="0"/>
            </a:endParaRPr>
          </a:p>
          <a:p>
            <a:pPr>
              <a:buFont typeface="Arial" pitchFamily="34" charset="0"/>
              <a:buChar char="•"/>
            </a:pPr>
            <a:endParaRPr lang="en-US" sz="2400" dirty="0">
              <a:latin typeface="Arial Rounded MT Bold" pitchFamily="34" charset="0"/>
            </a:endParaRPr>
          </a:p>
          <a:p>
            <a:pPr>
              <a:buFont typeface="Arial" pitchFamily="34" charset="0"/>
              <a:buChar char="•"/>
            </a:pPr>
            <a:r>
              <a:rPr lang="en-US" sz="2400" dirty="0">
                <a:latin typeface="Arial Rounded MT Bold" pitchFamily="34" charset="0"/>
              </a:rPr>
              <a:t> The organization's objectives stated in the Articles of Agreement are:</a:t>
            </a:r>
            <a:r>
              <a:rPr lang="en-US" sz="2400" baseline="30000" dirty="0">
                <a:latin typeface="Arial Rounded MT Bold" pitchFamily="34" charset="0"/>
              </a:rPr>
              <a:t> </a:t>
            </a:r>
            <a:r>
              <a:rPr lang="en-US" sz="2400" dirty="0">
                <a:latin typeface="Arial Rounded MT Bold" pitchFamily="34" charset="0"/>
              </a:rPr>
              <a:t>to promote international monetary cooperation, </a:t>
            </a:r>
            <a:r>
              <a:rPr lang="en-US" sz="2400" dirty="0">
                <a:latin typeface="Arial Rounded MT Bold" pitchFamily="34" charset="0"/>
                <a:hlinkClick r:id="rId4" tooltip="International trade"/>
              </a:rPr>
              <a:t>international trade</a:t>
            </a:r>
            <a:r>
              <a:rPr lang="en-US" sz="2400" dirty="0">
                <a:latin typeface="Arial Rounded MT Bold" pitchFamily="34" charset="0"/>
              </a:rPr>
              <a:t>, high employment, exchange-rate stability, sustainable economic growth, and making resources available to member countries in financial difficulty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9441"/>
          </a:xfrm>
          <a:prstGeom prst="rect">
            <a:avLst/>
          </a:prstGeom>
        </p:spPr>
        <p:txBody>
          <a:bodyPr wrap="square">
            <a:spAutoFit/>
          </a:bodyPr>
          <a:lstStyle/>
          <a:p>
            <a:r>
              <a:rPr lang="en-US" sz="4400" b="1" dirty="0">
                <a:latin typeface="Arial Rounded MT Bold" pitchFamily="34" charset="0"/>
              </a:rPr>
              <a:t>Functions</a:t>
            </a:r>
          </a:p>
        </p:txBody>
      </p:sp>
      <p:sp>
        <p:nvSpPr>
          <p:cNvPr id="3" name="Rectangle 2"/>
          <p:cNvSpPr/>
          <p:nvPr/>
        </p:nvSpPr>
        <p:spPr>
          <a:xfrm>
            <a:off x="0" y="990600"/>
            <a:ext cx="9144000" cy="5632311"/>
          </a:xfrm>
          <a:prstGeom prst="rect">
            <a:avLst/>
          </a:prstGeom>
        </p:spPr>
        <p:txBody>
          <a:bodyPr wrap="square">
            <a:spAutoFit/>
          </a:bodyPr>
          <a:lstStyle/>
          <a:p>
            <a:pPr>
              <a:buFont typeface="Arial" pitchFamily="34" charset="0"/>
              <a:buChar char="•"/>
            </a:pPr>
            <a:r>
              <a:rPr lang="en-US" sz="2400" dirty="0">
                <a:latin typeface="Arial Rounded MT Bold" pitchFamily="34" charset="0"/>
              </a:rPr>
              <a:t>it works to foster global growth and </a:t>
            </a:r>
            <a:r>
              <a:rPr lang="en-US" sz="2400" dirty="0">
                <a:latin typeface="Arial Rounded MT Bold" pitchFamily="34" charset="0"/>
                <a:hlinkClick r:id="rId2" tooltip="Economic stability"/>
              </a:rPr>
              <a:t>economic stability</a:t>
            </a:r>
            <a:r>
              <a:rPr lang="en-US" sz="2400" dirty="0">
                <a:latin typeface="Arial Rounded MT Bold" pitchFamily="34" charset="0"/>
              </a:rPr>
              <a:t> by providing policy, advice and financing to members, by working with </a:t>
            </a:r>
            <a:r>
              <a:rPr lang="en-US" sz="2400" dirty="0">
                <a:latin typeface="Arial Rounded MT Bold" pitchFamily="34" charset="0"/>
                <a:hlinkClick r:id="rId3" tooltip="Developing nations"/>
              </a:rPr>
              <a:t>developing nations</a:t>
            </a:r>
            <a:r>
              <a:rPr lang="en-US" sz="2400" dirty="0">
                <a:latin typeface="Arial Rounded MT Bold" pitchFamily="34" charset="0"/>
              </a:rPr>
              <a:t> to help them achieve macroeconomic stability and reduce poverty.</a:t>
            </a:r>
            <a:r>
              <a:rPr lang="en-US" sz="2400" dirty="0"/>
              <a:t> </a:t>
            </a:r>
          </a:p>
          <a:p>
            <a:pPr>
              <a:buFont typeface="Arial" pitchFamily="34" charset="0"/>
              <a:buChar char="•"/>
            </a:pPr>
            <a:endParaRPr lang="en-US" sz="2400" dirty="0"/>
          </a:p>
          <a:p>
            <a:pPr>
              <a:buFont typeface="Arial" pitchFamily="34" charset="0"/>
              <a:buChar char="•"/>
            </a:pPr>
            <a:r>
              <a:rPr lang="en-US" sz="2400" b="1" dirty="0">
                <a:latin typeface="Algerian" pitchFamily="82" charset="0"/>
              </a:rPr>
              <a:t>its three primary functions were: </a:t>
            </a:r>
          </a:p>
          <a:p>
            <a:pPr>
              <a:buFont typeface="Arial" pitchFamily="34" charset="0"/>
              <a:buChar char="•"/>
            </a:pPr>
            <a:endParaRPr lang="en-US" sz="2400" dirty="0"/>
          </a:p>
          <a:p>
            <a:pPr>
              <a:buFont typeface="Arial" pitchFamily="34" charset="0"/>
              <a:buChar char="•"/>
            </a:pPr>
            <a:r>
              <a:rPr lang="en-US" sz="2400" b="1" dirty="0"/>
              <a:t>to oversee the </a:t>
            </a:r>
            <a:r>
              <a:rPr lang="en-US" sz="2400" b="1" dirty="0">
                <a:hlinkClick r:id="rId4" tooltip="Fixed exchange rate"/>
              </a:rPr>
              <a:t>fixed exchange rate</a:t>
            </a:r>
            <a:r>
              <a:rPr lang="en-US" sz="2400" b="1" dirty="0"/>
              <a:t> arrangements between countries.</a:t>
            </a:r>
          </a:p>
          <a:p>
            <a:pPr>
              <a:buFont typeface="Arial" pitchFamily="34" charset="0"/>
              <a:buChar char="•"/>
            </a:pPr>
            <a:endParaRPr lang="en-US" sz="2400" b="1" dirty="0"/>
          </a:p>
          <a:p>
            <a:pPr>
              <a:buFont typeface="Arial" pitchFamily="34" charset="0"/>
              <a:buChar char="•"/>
            </a:pPr>
            <a:r>
              <a:rPr lang="en-US" sz="2400" b="1" dirty="0"/>
              <a:t>helping national governments manage their </a:t>
            </a:r>
            <a:r>
              <a:rPr lang="en-US" sz="2400" b="1" dirty="0">
                <a:hlinkClick r:id="rId5" tooltip="Exchange rates"/>
              </a:rPr>
              <a:t>exchange rates</a:t>
            </a:r>
            <a:r>
              <a:rPr lang="en-US" sz="2400" b="1" dirty="0"/>
              <a:t> and allowing these governments to </a:t>
            </a:r>
            <a:r>
              <a:rPr lang="en-US" sz="2400" b="1" dirty="0" err="1"/>
              <a:t>prioritise</a:t>
            </a:r>
            <a:r>
              <a:rPr lang="en-US" sz="2400" b="1" dirty="0"/>
              <a:t> economic growth.</a:t>
            </a:r>
          </a:p>
          <a:p>
            <a:pPr>
              <a:buFont typeface="Arial" pitchFamily="34" charset="0"/>
              <a:buChar char="•"/>
            </a:pPr>
            <a:endParaRPr lang="en-US" sz="2400" b="1" dirty="0"/>
          </a:p>
          <a:p>
            <a:pPr>
              <a:buFont typeface="Arial" pitchFamily="34" charset="0"/>
              <a:buChar char="•"/>
            </a:pPr>
            <a:r>
              <a:rPr lang="en-US" sz="2400" b="1" dirty="0"/>
              <a:t>to provide short-term capital to aid the </a:t>
            </a:r>
            <a:r>
              <a:rPr lang="en-US" sz="2400" b="1" dirty="0">
                <a:hlinkClick r:id="rId6" tooltip="Balance of payments"/>
              </a:rPr>
              <a:t>balance of payments</a:t>
            </a:r>
            <a:endParaRPr lang="en-US" sz="2400" b="1" dirty="0">
              <a:latin typeface="Arial Rounded MT Bold"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130589" cy="461665"/>
          </a:xfrm>
          <a:prstGeom prst="rect">
            <a:avLst/>
          </a:prstGeom>
        </p:spPr>
        <p:txBody>
          <a:bodyPr wrap="none">
            <a:spAutoFit/>
          </a:bodyPr>
          <a:lstStyle/>
          <a:p>
            <a:r>
              <a:rPr lang="en-US" sz="2400" dirty="0">
                <a:latin typeface="Arial Black" pitchFamily="34" charset="0"/>
              </a:rPr>
              <a:t>Surveillance of the global economy</a:t>
            </a:r>
          </a:p>
        </p:txBody>
      </p:sp>
      <p:sp>
        <p:nvSpPr>
          <p:cNvPr id="3" name="Rectangle 2"/>
          <p:cNvSpPr/>
          <p:nvPr/>
        </p:nvSpPr>
        <p:spPr>
          <a:xfrm>
            <a:off x="0" y="1143000"/>
            <a:ext cx="9144000" cy="1569660"/>
          </a:xfrm>
          <a:prstGeom prst="rect">
            <a:avLst/>
          </a:prstGeom>
        </p:spPr>
        <p:txBody>
          <a:bodyPr wrap="square">
            <a:spAutoFit/>
          </a:bodyPr>
          <a:lstStyle/>
          <a:p>
            <a:r>
              <a:rPr lang="en-US" sz="2400" dirty="0">
                <a:latin typeface="Arial" pitchFamily="34" charset="0"/>
                <a:cs typeface="Arial" pitchFamily="34" charset="0"/>
              </a:rPr>
              <a:t>The Fund typically analyzes the appropriateness of each member country’s economic and financial policies for achieving orderly economic growth, and assesses the consequences of these policies for other countries and for the </a:t>
            </a:r>
            <a:r>
              <a:rPr lang="en-US" sz="2400" dirty="0">
                <a:latin typeface="Arial" pitchFamily="34" charset="0"/>
                <a:cs typeface="Arial" pitchFamily="34" charset="0"/>
                <a:hlinkClick r:id="rId2" tooltip="Global economy"/>
              </a:rPr>
              <a:t>global economy</a:t>
            </a:r>
            <a:r>
              <a:rPr lang="en-US" sz="2400" dirty="0">
                <a:latin typeface="Arial" pitchFamily="34" charset="0"/>
                <a:cs typeface="Arial" pitchFamily="34" charset="0"/>
              </a:rPr>
              <a:t>.</a:t>
            </a:r>
          </a:p>
        </p:txBody>
      </p:sp>
      <p:pic>
        <p:nvPicPr>
          <p:cNvPr id="4" name="Picture 3" descr="400px-IMF_DDS.svg.png"/>
          <p:cNvPicPr>
            <a:picLocks noChangeAspect="1"/>
          </p:cNvPicPr>
          <p:nvPr/>
        </p:nvPicPr>
        <p:blipFill>
          <a:blip r:embed="rId3"/>
          <a:stretch>
            <a:fillRect/>
          </a:stretch>
        </p:blipFill>
        <p:spPr>
          <a:xfrm>
            <a:off x="1143000" y="2740438"/>
            <a:ext cx="6627204" cy="411756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114174" cy="584775"/>
          </a:xfrm>
          <a:prstGeom prst="rect">
            <a:avLst/>
          </a:prstGeom>
        </p:spPr>
        <p:txBody>
          <a:bodyPr wrap="square">
            <a:spAutoFit/>
          </a:bodyPr>
          <a:lstStyle/>
          <a:p>
            <a:r>
              <a:rPr lang="en-US" sz="3200" i="1" dirty="0">
                <a:latin typeface="Monotype Corsiva" pitchFamily="66" charset="0"/>
              </a:rPr>
              <a:t>Conditionality of loans</a:t>
            </a:r>
          </a:p>
        </p:txBody>
      </p:sp>
      <p:sp>
        <p:nvSpPr>
          <p:cNvPr id="3" name="Rectangle 2"/>
          <p:cNvSpPr/>
          <p:nvPr/>
        </p:nvSpPr>
        <p:spPr>
          <a:xfrm>
            <a:off x="0" y="1600200"/>
            <a:ext cx="9144000" cy="2554545"/>
          </a:xfrm>
          <a:prstGeom prst="rect">
            <a:avLst/>
          </a:prstGeom>
        </p:spPr>
        <p:txBody>
          <a:bodyPr wrap="square">
            <a:spAutoFit/>
          </a:bodyPr>
          <a:lstStyle/>
          <a:p>
            <a:pPr>
              <a:buFont typeface="Arial" pitchFamily="34" charset="0"/>
              <a:buChar char="•"/>
            </a:pPr>
            <a:r>
              <a:rPr lang="en-US" sz="2400" dirty="0"/>
              <a:t>The IMF requires in exchange for financial resources.</a:t>
            </a:r>
            <a:endParaRPr lang="en-US" sz="2400" baseline="30000" dirty="0"/>
          </a:p>
          <a:p>
            <a:pPr>
              <a:buFont typeface="Arial" pitchFamily="34" charset="0"/>
              <a:buChar char="•"/>
            </a:pPr>
            <a:endParaRPr lang="en-US" sz="2400" baseline="30000" dirty="0"/>
          </a:p>
          <a:p>
            <a:pPr>
              <a:buFont typeface="Arial" pitchFamily="34" charset="0"/>
              <a:buChar char="•"/>
            </a:pPr>
            <a:r>
              <a:rPr lang="en-US" sz="2400" dirty="0"/>
              <a:t>The IMF does require </a:t>
            </a:r>
            <a:r>
              <a:rPr lang="en-US" sz="2400" dirty="0">
                <a:hlinkClick r:id="rId2" tooltip="Collateral (finance)"/>
              </a:rPr>
              <a:t>collateral</a:t>
            </a:r>
            <a:r>
              <a:rPr lang="en-US" sz="2400" dirty="0"/>
              <a:t> from countries for loans but also requires the government seeking assistance to correct its macroeconomic imbalances in the form of policy reform. </a:t>
            </a:r>
          </a:p>
          <a:p>
            <a:pPr>
              <a:buFont typeface="Arial" pitchFamily="34" charset="0"/>
              <a:buChar char="•"/>
            </a:pPr>
            <a:endParaRPr lang="en-US" sz="2400" dirty="0"/>
          </a:p>
          <a:p>
            <a:pPr>
              <a:buFont typeface="Arial" pitchFamily="34" charset="0"/>
              <a:buChar char="•"/>
            </a:pPr>
            <a:r>
              <a:rPr lang="en-US" sz="2400" dirty="0"/>
              <a:t>If the conditions are not met, the funds are withheld.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989921" cy="584775"/>
          </a:xfrm>
          <a:prstGeom prst="rect">
            <a:avLst/>
          </a:prstGeom>
        </p:spPr>
        <p:txBody>
          <a:bodyPr wrap="none">
            <a:spAutoFit/>
          </a:bodyPr>
          <a:lstStyle/>
          <a:p>
            <a:r>
              <a:rPr lang="en-US" sz="3200" dirty="0">
                <a:latin typeface="Bernard MT Condensed" pitchFamily="18" charset="0"/>
              </a:rPr>
              <a:t>Member countries</a:t>
            </a:r>
          </a:p>
        </p:txBody>
      </p:sp>
      <p:sp>
        <p:nvSpPr>
          <p:cNvPr id="4" name="Rectangle 3"/>
          <p:cNvSpPr/>
          <p:nvPr/>
        </p:nvSpPr>
        <p:spPr>
          <a:xfrm>
            <a:off x="0" y="914400"/>
            <a:ext cx="9144000" cy="1200329"/>
          </a:xfrm>
          <a:prstGeom prst="rect">
            <a:avLst/>
          </a:prstGeom>
        </p:spPr>
        <p:txBody>
          <a:bodyPr wrap="square">
            <a:spAutoFit/>
          </a:bodyPr>
          <a:lstStyle/>
          <a:p>
            <a:r>
              <a:rPr lang="en-US" sz="2400" i="1" dirty="0"/>
              <a:t>Not all member countries of the IMF are sovereign states, and therefore not all "member countries" of the IMF are members of the </a:t>
            </a:r>
            <a:r>
              <a:rPr lang="en-US" sz="2400" i="1" dirty="0">
                <a:hlinkClick r:id="rId2" tooltip="United Nations"/>
              </a:rPr>
              <a:t>United Nations</a:t>
            </a:r>
            <a:r>
              <a:rPr lang="en-US" sz="2400" i="1" dirty="0"/>
              <a:t>.</a:t>
            </a:r>
          </a:p>
        </p:txBody>
      </p:sp>
      <p:sp>
        <p:nvSpPr>
          <p:cNvPr id="5" name="Rectangle 4"/>
          <p:cNvSpPr/>
          <p:nvPr/>
        </p:nvSpPr>
        <p:spPr>
          <a:xfrm>
            <a:off x="0" y="2362200"/>
            <a:ext cx="2279150" cy="461665"/>
          </a:xfrm>
          <a:prstGeom prst="rect">
            <a:avLst/>
          </a:prstGeom>
        </p:spPr>
        <p:txBody>
          <a:bodyPr wrap="none">
            <a:spAutoFit/>
          </a:bodyPr>
          <a:lstStyle/>
          <a:p>
            <a:r>
              <a:rPr lang="en-US" sz="2400" b="1" dirty="0">
                <a:latin typeface="Arial" pitchFamily="34" charset="0"/>
                <a:cs typeface="Arial" pitchFamily="34" charset="0"/>
              </a:rPr>
              <a:t>Qualifications</a:t>
            </a:r>
          </a:p>
        </p:txBody>
      </p:sp>
      <p:sp>
        <p:nvSpPr>
          <p:cNvPr id="6" name="Rectangle 5"/>
          <p:cNvSpPr/>
          <p:nvPr/>
        </p:nvSpPr>
        <p:spPr>
          <a:xfrm>
            <a:off x="0" y="2819400"/>
            <a:ext cx="9144000" cy="1323439"/>
          </a:xfrm>
          <a:prstGeom prst="rect">
            <a:avLst/>
          </a:prstGeom>
        </p:spPr>
        <p:txBody>
          <a:bodyPr wrap="square">
            <a:spAutoFit/>
          </a:bodyPr>
          <a:lstStyle/>
          <a:p>
            <a:r>
              <a:rPr lang="en-US" sz="2000" dirty="0">
                <a:latin typeface="Albertus Extra Bold" pitchFamily="34" charset="0"/>
              </a:rPr>
              <a:t>Any country may apply to be a part of the IMF. Post-IMF formation, in the early postwar period, rules for IMF membership were left relatively loose. Members needed to make periodic membership payments towards their quota, to refrain from rejection or denial.</a:t>
            </a:r>
          </a:p>
        </p:txBody>
      </p:sp>
      <p:sp>
        <p:nvSpPr>
          <p:cNvPr id="7" name="Rectangle 6"/>
          <p:cNvSpPr/>
          <p:nvPr/>
        </p:nvSpPr>
        <p:spPr>
          <a:xfrm>
            <a:off x="0" y="4495800"/>
            <a:ext cx="9144000" cy="1015663"/>
          </a:xfrm>
          <a:prstGeom prst="rect">
            <a:avLst/>
          </a:prstGeom>
        </p:spPr>
        <p:txBody>
          <a:bodyPr wrap="square">
            <a:spAutoFit/>
          </a:bodyPr>
          <a:lstStyle/>
          <a:p>
            <a:r>
              <a:rPr lang="en-US" sz="2000" b="1" dirty="0"/>
              <a:t>The countries that joined the IMF between 1945 and 1971 agreed to keep their exchange rates secured at rates that could be adjusted only to correct the balance of payments, and only with the IMF's agreement.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00986"/>
          </a:xfrm>
          <a:prstGeom prst="rect">
            <a:avLst/>
          </a:prstGeom>
        </p:spPr>
        <p:txBody>
          <a:bodyPr wrap="square">
            <a:spAutoFit/>
          </a:bodyPr>
          <a:lstStyle/>
          <a:p>
            <a:r>
              <a:rPr lang="en-US" sz="2800" b="1" dirty="0">
                <a:latin typeface="Algerian" pitchFamily="82" charset="0"/>
              </a:rPr>
              <a:t>Benefits</a:t>
            </a:r>
          </a:p>
          <a:p>
            <a:endParaRPr lang="en-US" sz="2800" b="1" dirty="0">
              <a:latin typeface="Algerian" pitchFamily="82" charset="0"/>
            </a:endParaRPr>
          </a:p>
          <a:p>
            <a:endParaRPr lang="en-US" sz="2800" b="1" dirty="0">
              <a:latin typeface="Algerian" pitchFamily="82" charset="0"/>
            </a:endParaRPr>
          </a:p>
          <a:p>
            <a:r>
              <a:rPr lang="en-US" sz="2400" dirty="0"/>
              <a:t>Member countries of the IMF have access to information on the economic policies of all member countries, the opportunity to influence other members’ economic policies, </a:t>
            </a:r>
            <a:r>
              <a:rPr lang="en-US" sz="2400" dirty="0">
                <a:hlinkClick r:id="rId2" tooltip="Technical assistance"/>
              </a:rPr>
              <a:t>technical assistance</a:t>
            </a:r>
            <a:r>
              <a:rPr lang="en-US" sz="2400" dirty="0"/>
              <a:t> in banking, fiscal affairs, and exchange matters, financial support in times of payment difficulties, and increased opportunities for trade and investment.</a:t>
            </a:r>
            <a:r>
              <a:rPr lang="en-US" sz="2400" baseline="30000" dirty="0">
                <a:hlinkClick r:id="rId3"/>
              </a:rPr>
              <a:t>[57]</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447645"/>
          </a:xfrm>
          <a:prstGeom prst="rect">
            <a:avLst/>
          </a:prstGeom>
        </p:spPr>
        <p:txBody>
          <a:bodyPr wrap="square">
            <a:spAutoFit/>
          </a:bodyPr>
          <a:lstStyle/>
          <a:p>
            <a:r>
              <a:rPr lang="en-US" sz="3600" b="1" dirty="0">
                <a:latin typeface="Arial Black" pitchFamily="34" charset="0"/>
              </a:rPr>
              <a:t>Criticisms</a:t>
            </a:r>
          </a:p>
          <a:p>
            <a:endParaRPr lang="en-US" sz="3600" b="1" dirty="0">
              <a:latin typeface="Arial Black" pitchFamily="34" charset="0"/>
            </a:endParaRPr>
          </a:p>
          <a:p>
            <a:endParaRPr lang="en-US" sz="3600" b="1" dirty="0">
              <a:latin typeface="Arial Black" pitchFamily="34" charset="0"/>
            </a:endParaRPr>
          </a:p>
          <a:p>
            <a:pPr>
              <a:buFont typeface="Arial" pitchFamily="34" charset="0"/>
              <a:buChar char="•"/>
            </a:pPr>
            <a:r>
              <a:rPr lang="en-US" sz="2000" b="1" dirty="0"/>
              <a:t>Developed countries were seen to have a more dominant role and control over </a:t>
            </a:r>
            <a:r>
              <a:rPr lang="en-US" sz="2000" b="1" dirty="0">
                <a:hlinkClick r:id="rId2" tooltip="Developing country"/>
              </a:rPr>
              <a:t>less developed countries</a:t>
            </a:r>
            <a:r>
              <a:rPr lang="en-US" sz="2000" b="1" dirty="0"/>
              <a:t> .</a:t>
            </a:r>
          </a:p>
          <a:p>
            <a:pPr>
              <a:buFont typeface="Arial" pitchFamily="34" charset="0"/>
              <a:buChar char="•"/>
            </a:pPr>
            <a:endParaRPr lang="en-US" sz="2000" b="1" dirty="0"/>
          </a:p>
          <a:p>
            <a:pPr>
              <a:buFont typeface="Arial" pitchFamily="34" charset="0"/>
              <a:buChar char="•"/>
            </a:pPr>
            <a:endParaRPr lang="en-US" sz="2000" b="1" dirty="0"/>
          </a:p>
          <a:p>
            <a:pPr>
              <a:buFont typeface="Arial" pitchFamily="34" charset="0"/>
              <a:buChar char="•"/>
            </a:pPr>
            <a:r>
              <a:rPr lang="en-US" sz="2000" b="1" dirty="0"/>
              <a:t>The Fund worked on the incorrect assumption that all payments </a:t>
            </a:r>
            <a:r>
              <a:rPr lang="en-US" sz="2000" b="1" dirty="0">
                <a:hlinkClick r:id="rId3" tooltip="Disequilibria"/>
              </a:rPr>
              <a:t>disequilibria</a:t>
            </a:r>
            <a:r>
              <a:rPr lang="en-US" sz="2000" b="1" dirty="0"/>
              <a:t> were caused domestically. </a:t>
            </a:r>
          </a:p>
          <a:p>
            <a:pPr>
              <a:buFont typeface="Arial" pitchFamily="34" charset="0"/>
              <a:buChar char="•"/>
            </a:pPr>
            <a:endParaRPr lang="en-US" sz="2000" b="1" dirty="0"/>
          </a:p>
          <a:p>
            <a:pPr>
              <a:buFont typeface="Arial" pitchFamily="34" charset="0"/>
              <a:buChar char="•"/>
            </a:pPr>
            <a:r>
              <a:rPr lang="en-US" sz="2000" b="1" dirty="0"/>
              <a:t>Some IMF policies may be anti-developmental</a:t>
            </a:r>
          </a:p>
          <a:p>
            <a:pPr>
              <a:buFont typeface="Arial" pitchFamily="34" charset="0"/>
              <a:buChar char="•"/>
            </a:pPr>
            <a:endParaRPr lang="en-US" sz="2000" b="1" dirty="0"/>
          </a:p>
          <a:p>
            <a:pPr>
              <a:buFont typeface="Arial" pitchFamily="34" charset="0"/>
              <a:buChar char="•"/>
            </a:pPr>
            <a:endParaRPr lang="en-US" sz="2000" b="1" dirty="0"/>
          </a:p>
          <a:p>
            <a:pPr>
              <a:buFont typeface="Arial" pitchFamily="34" charset="0"/>
              <a:buChar char="•"/>
            </a:pPr>
            <a:r>
              <a:rPr lang="en-US" sz="2000" b="1" dirty="0"/>
              <a:t>Lastly is the suggestion that the IMF's policies lack a clear economic rationale</a:t>
            </a:r>
            <a:r>
              <a:rPr lang="en-US" sz="2000"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604</Words>
  <Application>Microsoft Office PowerPoint</Application>
  <PresentationFormat>On-screen Show (4:3)</PresentationFormat>
  <Paragraphs>66</Paragraphs>
  <Slides>10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Albertus Extra Bold</vt:lpstr>
      <vt:lpstr>Algerian</vt:lpstr>
      <vt:lpstr>Arial</vt:lpstr>
      <vt:lpstr>Arial Black</vt:lpstr>
      <vt:lpstr>Arial Rounded MT Bold</vt:lpstr>
      <vt:lpstr>Bernard MT Condensed</vt:lpstr>
      <vt:lpstr>Calibri</vt:lpstr>
      <vt:lpstr>Constantia</vt:lpstr>
      <vt:lpstr>Monotype Corsiva</vt:lpstr>
      <vt:lpstr>Wingdings 2</vt:lpstr>
      <vt:lpstr>Flow</vt:lpstr>
      <vt:lpstr>INTERNATIONAL MONATARY FUND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Company>friendsworld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MONATARY FUND</dc:title>
  <dc:creator>friendsworld</dc:creator>
  <cp:lastModifiedBy>OWNER</cp:lastModifiedBy>
  <cp:revision>9</cp:revision>
  <dcterms:created xsi:type="dcterms:W3CDTF">2016-11-10T06:13:00Z</dcterms:created>
  <dcterms:modified xsi:type="dcterms:W3CDTF">2025-01-20T17:14:01Z</dcterms:modified>
</cp:coreProperties>
</file>